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57" r:id="rId3"/>
    <p:sldId id="302" r:id="rId4"/>
    <p:sldId id="303" r:id="rId5"/>
    <p:sldId id="304" r:id="rId6"/>
    <p:sldId id="265" r:id="rId7"/>
    <p:sldId id="282" r:id="rId8"/>
    <p:sldId id="283" r:id="rId9"/>
    <p:sldId id="281" r:id="rId10"/>
    <p:sldId id="287" r:id="rId11"/>
    <p:sldId id="279" r:id="rId12"/>
    <p:sldId id="280" r:id="rId13"/>
    <p:sldId id="288" r:id="rId14"/>
    <p:sldId id="293" r:id="rId15"/>
    <p:sldId id="291" r:id="rId16"/>
    <p:sldId id="290" r:id="rId17"/>
    <p:sldId id="289" r:id="rId18"/>
    <p:sldId id="294" r:id="rId19"/>
    <p:sldId id="296" r:id="rId20"/>
    <p:sldId id="300" r:id="rId21"/>
    <p:sldId id="301" r:id="rId22"/>
    <p:sldId id="297" r:id="rId23"/>
    <p:sldId id="295" r:id="rId24"/>
    <p:sldId id="266" r:id="rId25"/>
    <p:sldId id="298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C1E2B5-CE68-A885-52D9-2742534E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74C3EF-7DA6-724F-7E3C-582AB21C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E9401E5-EE4A-6A40-D7BE-CDCC2A5647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Ý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nghĩa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vật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lý</a:t>
                </a:r>
                <a:endParaRPr lang="en-US" sz="16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Áp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suất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thủy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tăng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tuyến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tính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theo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sâu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càng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xuống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càng</a:t>
                </a:r>
                <a:r>
                  <a:rPr lang="en-US" sz="16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600" dirty="0">
                  <a:effectLst/>
                  <a:latin typeface="Times  New Roman"/>
                  <a:ea typeface="Aptos" panose="020B0004020202020204" pitchFamily="34" charset="0"/>
                  <a:cs typeface="Symbol" panose="05050102010706020507" pitchFamily="18" charset="2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phương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trình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giả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thiết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thủy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giúp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đơn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giản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hóa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học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lỏng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phụ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chiều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vi-VN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600" dirty="0"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+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Gradient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nguồn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gốc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𝜂</m:t>
                      </m:r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Trong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nước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nông</a:t>
                </a:r>
                <a:endParaRPr lang="en-US" sz="16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2D,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𝜂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cao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mặt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tại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vị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trí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𝑧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Tọa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sâu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âm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xuống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dưới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đáy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).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Gradient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𝜂</m:t>
                      </m:r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Đây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thành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phần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chính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phương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trình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lượng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E9401E5-EE4A-6A40-D7BE-CDCC2A564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22" t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9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A0960-8F74-77BD-979C-0CF3BC8C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D487BD-D635-893A-90A4-A4BDD53C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396291-48A6-E856-23E4-C4A9689CA1F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63740" y="899542"/>
                <a:ext cx="8674100" cy="5303393"/>
              </a:xfrm>
            </p:spPr>
            <p:txBody>
              <a:bodyPr/>
              <a:lstStyle/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2.3.2. </a:t>
                </a:r>
                <a:r>
                  <a:rPr lang="en-US" sz="16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Coriolis</a:t>
                </a:r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tùy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vị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trí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Trái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Coriolis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quán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xuất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vật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thể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di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chiếu</a:t>
                </a:r>
                <a:r>
                  <a:rPr lang="en-US" sz="16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quay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như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Trái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sự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ứng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do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vật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thể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quan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sát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chiếu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quay.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Công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thức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lực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vi-VN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Coriolis:</a:t>
                </a:r>
                <a:endParaRPr lang="en-US" sz="16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𝐯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𝛀</m:t>
                          </m:r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𝐅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Coriolis.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𝑚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Khối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lượng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thể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(kg).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𝐯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thể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hệ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quy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chiếu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quay (m/s).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𝛀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Vectơ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góc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quay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của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Trái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Biểu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thức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đơn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giản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hóa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trong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2D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phỏng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nông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2D: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Hệ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quy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chiếu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quay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là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Trái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Đất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với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góc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góc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𝛺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7.292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−5</m:t>
                        </m:r>
                      </m:sup>
                    </m:sSup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 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rad/s.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Coriolis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có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dạng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6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𝐯</m:t>
                      </m:r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742950" marR="0" lvl="1" indent="-285750">
                  <a:spcBef>
                    <a:spcPts val="180"/>
                  </a:spcBef>
                  <a:spcAft>
                    <a:spcPts val="18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𝛺</m:t>
                    </m:r>
                    <m:r>
                      <m:rPr>
                        <m:sty m:val="p"/>
                      </m:rP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Tham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Coriolis,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phụ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thuộc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vào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vĩ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marR="0" lvl="1" indent="-285750">
                  <a:spcBef>
                    <a:spcPts val="180"/>
                  </a:spcBef>
                  <a:spcAft>
                    <a:spcPts val="18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16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Vận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endParaRPr lang="en-US" sz="16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Symbol" panose="05050102010706020507" pitchFamily="18" charset="2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D396291-48A6-E856-23E4-C4A9689CA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63740" y="899542"/>
                <a:ext cx="8674100" cy="5303393"/>
              </a:xfrm>
              <a:blipFill>
                <a:blip r:embed="rId2"/>
                <a:stretch>
                  <a:fillRect l="-422" t="-805" b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85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A8A8A0-E19A-4AA5-585C-A9A35DAE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1B70E-450A-95A7-684B-FD384CBC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98068"/>
            <a:ext cx="8673846" cy="451739"/>
          </a:xfrm>
        </p:spPr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2FE1E20-557A-4480-ACE6-C3BB04C2157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Trong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động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lượng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Times  New Roman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Lực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Coriolis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xuất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𝑓𝑣</m:t>
                      </m:r>
                    </m:oMath>
                  </m:oMathPara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𝑓𝑢</m:t>
                      </m:r>
                    </m:oMath>
                  </m:oMathPara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𝑓𝑣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Coriolis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theo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𝑥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𝑓𝑢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Coriolis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theo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𝑦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Ý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nghĩa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vật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vi-VN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lý: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Times  New Roman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Lực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Coriolis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làm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lệch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hướng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Ở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bán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Bắc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về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bên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Ở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bán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Nam: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về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bên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trái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800" dirty="0">
                  <a:latin typeface="Times  New Roman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2FE1E20-557A-4480-ACE6-C3BB04C21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33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1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A502-B9E7-CD65-C919-6FD1CDD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E1127-1890-9962-FA38-E32FDCB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20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2.4. Hệ phương trình nước nông 2D</a:t>
                </a:r>
                <a:endParaRPr lang="en-US" sz="20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Kết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hợp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liên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tục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ta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nông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2D: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𝑓𝑣</m:t>
                      </m:r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𝑓𝑢</m:t>
                      </m:r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774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23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A502-B9E7-CD65-C919-6FD1CDD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E1127-1890-9962-FA38-E32FDCB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2115962"/>
              </a:xfrm>
            </p:spPr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i="1" dirty="0">
                    <a:solidFill>
                      <a:srgbClr val="0F4761"/>
                    </a:solidFill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2.5</a:t>
                </a:r>
                <a:r>
                  <a:rPr lang="vi-VN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biên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của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nước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nông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2D</a:t>
                </a:r>
              </a:p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2.5.1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Các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loại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biên</a:t>
                </a:r>
                <a:endParaRPr lang="en-US" sz="1800" b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vi-VN" sz="1800" b="1" i="1" dirty="0">
                    <a:solidFill>
                      <a:srgbClr val="0F4761"/>
                    </a:solidFill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a)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biên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cố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định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Miêu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tả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Biên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không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phép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hoặc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dòng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chảy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xuyên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Áp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dụng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cố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qua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biên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18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vi-VN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vi-VN" sz="1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à</m:t>
                    </m:r>
                    <m:r>
                      <m:rPr>
                        <m:nor/>
                      </m:rPr>
                      <a:rPr lang="vi-VN" sz="18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2115962"/>
              </a:xfrm>
              <a:blipFill>
                <a:blip r:embed="rId2"/>
                <a:stretch>
                  <a:fillRect l="-633" t="-2594" b="-1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7D334-FBA1-8600-2F25-CAD219D6E682}"/>
                  </a:ext>
                </a:extLst>
              </p:cNvPr>
              <p:cNvSpPr txBox="1"/>
              <p:nvPr/>
            </p:nvSpPr>
            <p:spPr>
              <a:xfrm>
                <a:off x="235077" y="3429000"/>
                <a:ext cx="8673846" cy="235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vi-VN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b)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Điều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kiện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biên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hấp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thụ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(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để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tránh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phản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 </a:t>
                </a:r>
                <a:r>
                  <a:rPr lang="en-US" b="1" i="1" dirty="0" err="1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xạ</a:t>
                </a: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b="1" dirty="0" err="1">
                    <a:latin typeface="Times  New Roman"/>
                  </a:rPr>
                  <a:t>Miêu</a:t>
                </a:r>
                <a:r>
                  <a:rPr lang="en-US" b="1" dirty="0">
                    <a:latin typeface="Times  New Roman"/>
                  </a:rPr>
                  <a:t> </a:t>
                </a:r>
                <a:r>
                  <a:rPr lang="en-US" b="1" dirty="0" err="1">
                    <a:latin typeface="Times  New Roman"/>
                  </a:rPr>
                  <a:t>tả</a:t>
                </a:r>
                <a:r>
                  <a:rPr lang="en-US" dirty="0">
                    <a:latin typeface="Times  New Roman"/>
                  </a:rPr>
                  <a:t>: </a:t>
                </a:r>
                <a:r>
                  <a:rPr lang="en-US" dirty="0" err="1">
                    <a:latin typeface="Times  New Roman"/>
                  </a:rPr>
                  <a:t>Giảm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dần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biên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độ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sóng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khi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sóng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chạm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đến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biên</a:t>
                </a:r>
                <a:r>
                  <a:rPr lang="en-US" dirty="0">
                    <a:latin typeface="Times  New Roman"/>
                  </a:rPr>
                  <a:t>, </a:t>
                </a:r>
                <a:r>
                  <a:rPr lang="en-US" dirty="0" err="1">
                    <a:latin typeface="Times  New Roman"/>
                  </a:rPr>
                  <a:t>tránh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phản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xạ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trở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lại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miền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tính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toán</a:t>
                </a:r>
                <a:r>
                  <a:rPr lang="en-US" dirty="0">
                    <a:latin typeface="Times  New Roman"/>
                  </a:rPr>
                  <a:t>.</a:t>
                </a:r>
              </a:p>
              <a:p>
                <a:pPr marL="0" lvl="0" indent="0">
                  <a:buNone/>
                </a:pPr>
                <a:r>
                  <a:rPr lang="en-US" b="1" dirty="0" err="1">
                    <a:latin typeface="Times  New Roman"/>
                  </a:rPr>
                  <a:t>Áp</a:t>
                </a:r>
                <a:r>
                  <a:rPr lang="en-US" b="1" dirty="0">
                    <a:latin typeface="Times  New Roman"/>
                  </a:rPr>
                  <a:t> </a:t>
                </a:r>
                <a:r>
                  <a:rPr lang="en-US" b="1" dirty="0" err="1">
                    <a:latin typeface="Times  New Roman"/>
                  </a:rPr>
                  <a:t>dụng</a:t>
                </a:r>
                <a:r>
                  <a:rPr lang="en-US" dirty="0">
                    <a:latin typeface="Times  New Roman"/>
                  </a:rPr>
                  <a:t>:</a:t>
                </a:r>
              </a:p>
              <a:p>
                <a:pPr lvl="1"/>
                <a:r>
                  <a:rPr lang="en-US" dirty="0" err="1">
                    <a:latin typeface="Times  New Roman"/>
                  </a:rPr>
                  <a:t>Thêm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lớp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biên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hấp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thụ</a:t>
                </a:r>
                <a:r>
                  <a:rPr lang="en-US" dirty="0">
                    <a:latin typeface="Times  New Roman"/>
                  </a:rPr>
                  <a:t> (absorbing layer) </a:t>
                </a:r>
                <a:r>
                  <a:rPr lang="en-US" dirty="0" err="1">
                    <a:latin typeface="Times  New Roman"/>
                  </a:rPr>
                  <a:t>tại</a:t>
                </a:r>
                <a:r>
                  <a:rPr lang="en-US" dirty="0">
                    <a:latin typeface="Times  New Roman"/>
                  </a:rPr>
                  <a:t> </a:t>
                </a:r>
                <a:r>
                  <a:rPr lang="en-US" dirty="0" err="1">
                    <a:latin typeface="Times  New Roman"/>
                  </a:rPr>
                  <a:t>biên</a:t>
                </a:r>
                <a:r>
                  <a:rPr lang="en-US" dirty="0">
                    <a:latin typeface="Times  New Roman"/>
                  </a:rPr>
                  <a:t>: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hệ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hấp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thụ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 New Roman"/>
                </a:endParaRPr>
              </a:p>
              <a:p>
                <a:pPr marL="742950" marR="0" lvl="1" indent="-285750">
                  <a:spcBef>
                    <a:spcPts val="180"/>
                  </a:spcBef>
                  <a:spcAft>
                    <a:spcPts val="180"/>
                  </a:spcAft>
                  <a:buFont typeface="Courier New" panose="02070309020205020404" pitchFamily="49" charset="0"/>
                  <a:buChar char="o"/>
                </a:pPr>
                <a:endParaRPr lang="en-US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 New Roman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7D334-FBA1-8600-2F25-CAD219D6E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7" y="3429000"/>
                <a:ext cx="8673846" cy="2359620"/>
              </a:xfrm>
              <a:prstGeom prst="rect">
                <a:avLst/>
              </a:prstGeom>
              <a:blipFill>
                <a:blip r:embed="rId3"/>
                <a:stretch>
                  <a:fillRect l="-63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79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A502-B9E7-CD65-C919-6FD1CDD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E1127-1890-9962-FA38-E32FDCB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2.5.2.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biên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đáy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cố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định</a:t>
                </a:r>
                <a:endParaRPr lang="en-US" sz="1800" b="1" dirty="0">
                  <a:solidFill>
                    <a:srgbClr val="0F4761"/>
                  </a:solidFill>
                  <a:effectLst/>
                  <a:latin typeface="Times  New Roman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Miêu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tả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thẳng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đứng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Tác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lên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vận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vận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chỉ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tồn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ngang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(2D).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à 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ằ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ng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ố</m:t>
                    </m:r>
                  </m:oMath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thay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(topography):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làm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phức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tạp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thêm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gradient</a:t>
                </a:r>
              </a:p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endParaRPr lang="vi-VN" sz="1800" b="1" dirty="0">
                  <a:solidFill>
                    <a:srgbClr val="0F4761"/>
                  </a:solidFill>
                  <a:effectLst/>
                  <a:latin typeface="Times  New Roman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2.5.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3.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biên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bề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mặt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tự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do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Miêu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tả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Bề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do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phép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sóng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lan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do.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bề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do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khí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quyển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Vận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tốc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thẳng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đứng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bề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do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liên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quan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đến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thay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cao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:endParaRPr lang="vi-VN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33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A502-B9E7-CD65-C919-6FD1CDD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E1127-1890-9962-FA38-E32FDCB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5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3.</a:t>
                </a:r>
                <a:r>
                  <a:rPr lang="en-US" sz="15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5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pháp</a:t>
                </a:r>
                <a:r>
                  <a:rPr lang="en-US" sz="15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số</a:t>
                </a:r>
                <a:r>
                  <a:rPr lang="en-US" sz="15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giải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bài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pháp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hữu</a:t>
                </a:r>
                <a:r>
                  <a:rPr lang="en-US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b="1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hạn</a:t>
                </a:r>
                <a:r>
                  <a:rPr lang="en-US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(Finite Difference Method - FDM)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lưới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đều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vi-VN" sz="1500" b="1" i="1" dirty="0">
                    <a:solidFill>
                      <a:srgbClr val="0F4761"/>
                    </a:solidFill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3.1 </a:t>
                </a:r>
                <a:r>
                  <a:rPr lang="en-US" sz="15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Rời</a:t>
                </a:r>
                <a:r>
                  <a:rPr lang="en-US" sz="15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rạc</a:t>
                </a:r>
                <a:r>
                  <a:rPr lang="en-US" sz="15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hóa</a:t>
                </a:r>
                <a:r>
                  <a:rPr lang="en-US" sz="15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5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5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5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     </a:t>
                </a:r>
                <a:r>
                  <a:rPr lang="vi-VN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vi-VN" sz="15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3.1.1 Phân hoạch miền tính toán thành lưới đều:</a:t>
                </a:r>
                <a:endParaRPr lang="en-US" sz="15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>
                  <a:spcBef>
                    <a:spcPts val="180"/>
                  </a:spcBef>
                  <a:spcAft>
                    <a:spcPts val="180"/>
                  </a:spcAft>
                  <a:buFont typeface="+mj-lt"/>
                  <a:buAutoNum type="alphaLcPeriod"/>
                </a:pP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Giả sử miền tính toán là một vùng mặt phẳng với kích thước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vi-VN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vi-VN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vi-VN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5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742950" marR="0" lvl="1" indent="-285750">
                  <a:spcBef>
                    <a:spcPts val="180"/>
                  </a:spcBef>
                  <a:spcAft>
                    <a:spcPts val="180"/>
                  </a:spcAft>
                  <a:buFont typeface="+mj-lt"/>
                  <a:buAutoNum type="alphaLcPeriod"/>
                </a:pP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Bạn chia vùng này thành một </a:t>
                </a:r>
                <a:r>
                  <a:rPr lang="vi-VN" sz="1500" b="1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lưới đều</a:t>
                </a: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với các bước lưới lưới </a:t>
                </a:r>
                <a14:m>
                  <m:oMath xmlns:m="http://schemas.openxmlformats.org/officeDocument/2006/math"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 Đây là các khoảng cách giữa các điểm lưới trong các phương </a:t>
                </a:r>
                <a14:m>
                  <m:oMath xmlns:m="http://schemas.openxmlformats.org/officeDocument/2006/math"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vi-VN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 </a:t>
                </a:r>
                <a:endParaRPr lang="en-US" sz="15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Miền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5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15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5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vi-VN" sz="15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   3.1.2. </a:t>
                </a:r>
                <a:r>
                  <a:rPr lang="en-US" sz="15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15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diễn các đạo hàm không gian và thời gian bằng sai phân trung tâm hoặc ngược:</a:t>
                </a:r>
              </a:p>
              <a:p>
                <a:pPr marL="457200" marR="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Đạo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thuận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5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marR="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Đạo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sai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tâm</a:t>
                </a:r>
                <a:r>
                  <a:rPr lang="en-US" sz="15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5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 </m:t>
                      </m:r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5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r>
                            <a:rPr lang="en-US" sz="15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5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5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500" dirty="0">
                  <a:latin typeface="Times  New Roman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81" t="-690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24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A502-B9E7-CD65-C919-6FD1CDD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E1127-1890-9962-FA38-E32FDCB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12898" y="828276"/>
                <a:ext cx="8674100" cy="5303393"/>
              </a:xfrm>
            </p:spPr>
            <p:txBody>
              <a:bodyPr/>
              <a:lstStyle/>
              <a:p>
                <a:pPr marL="0" marR="0" lvl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600" b="1" dirty="0">
                    <a:solidFill>
                      <a:schemeClr val="accent1">
                        <a:lumMod val="50000"/>
                      </a:schemeClr>
                    </a:solidFill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vi-VN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.1.3. </a:t>
                </a:r>
                <a:r>
                  <a:rPr lang="en-US" sz="16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rời</a:t>
                </a:r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rạc</a:t>
                </a:r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marR="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liên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tục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marR="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tự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6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𝛥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vi-VN" sz="1600" b="1" i="1" dirty="0">
                    <a:solidFill>
                      <a:srgbClr val="0F4761"/>
                    </a:solidFill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3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.2.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Điều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kiện</a:t>
                </a:r>
                <a:r>
                  <a:rPr lang="en-US" sz="16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Courant-Friedrichs-Lewy (CFL):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đảm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bảo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ổn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thỏa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mãn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lớn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6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latin typeface="Times  New Roman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CB2B59-F8B9-C4F2-565C-289516810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12898" y="828276"/>
                <a:ext cx="8674100" cy="5303393"/>
              </a:xfrm>
              <a:blipFill>
                <a:blip r:embed="rId2"/>
                <a:stretch>
                  <a:fillRect l="-351" t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14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F4D6E-1D5B-00E7-8A90-BBD68C8B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B4651-94D0-C957-BB68-456E00DD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175232-120B-E351-B206-C887004A0E0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1863042"/>
              </a:xfrm>
            </p:spPr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400" b="1" dirty="0">
                    <a:solidFill>
                      <a:srgbClr val="0F4761"/>
                    </a:solidFill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4</a:t>
                </a:r>
                <a:r>
                  <a:rPr lang="en-US" sz="14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 </a:t>
                </a:r>
                <a:r>
                  <a:rPr lang="en-US" sz="14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Giải</a:t>
                </a:r>
                <a:r>
                  <a:rPr lang="en-US" sz="14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thuật</a:t>
                </a:r>
                <a:r>
                  <a:rPr lang="en-US" sz="14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vi-VN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4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.1.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Lặp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theo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thời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gian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Khởi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Gán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dựa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kiện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mỗi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marR="0" lvl="1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pháp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rời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rạc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hóa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vi-VN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Lặp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đến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cuối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cùng</a:t>
                </a:r>
                <a:r>
                  <a:rPr lang="en-US" sz="14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400" dirty="0">
                  <a:latin typeface="Times  New Roman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9175232-120B-E351-B206-C887004A0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35077" y="841248"/>
                <a:ext cx="8674100" cy="1863042"/>
              </a:xfrm>
              <a:blipFill>
                <a:blip r:embed="rId2"/>
                <a:stretch>
                  <a:fillRect l="-211" t="-1634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79B8E-C382-8D55-964C-A33FB5C35BDF}"/>
                  </a:ext>
                </a:extLst>
              </p:cNvPr>
              <p:cNvSpPr txBox="1"/>
              <p:nvPr/>
            </p:nvSpPr>
            <p:spPr>
              <a:xfrm>
                <a:off x="235077" y="2827505"/>
                <a:ext cx="8689706" cy="3711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800"/>
                  </a:spcBef>
                  <a:spcAft>
                    <a:spcPts val="400"/>
                  </a:spcAft>
                </a:pPr>
                <a:r>
                  <a:rPr lang="vi-VN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4.2.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Bài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toán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ví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dụ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Sóng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nước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trong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một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hồ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có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đáy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phẳng</a:t>
                </a:r>
                <a:endParaRPr lang="en-US" sz="14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Mô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tả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bài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toán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Bài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này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mô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phỏng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sự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sóng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đáy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nhiễu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loạn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tạo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tâm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hồ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và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xung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quanh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theo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Các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giả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4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thiết</a:t>
                </a:r>
                <a:r>
                  <a:rPr lang="en-US" sz="14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Miền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tính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toán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</m:sub>
                    </m:sSub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vi-VN" sz="1400" i="1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1000</m:t>
                    </m:r>
                    <m:r>
                      <a:rPr lang="vi-VN" sz="14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 </m:t>
                    </m:r>
                    <m:r>
                      <m:rPr>
                        <m:sty m:val="p"/>
                      </m:rPr>
                      <a:rPr lang="vi-VN" sz="1400" i="1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k</m:t>
                    </m:r>
                    <m:r>
                      <m:rPr>
                        <m:sty m:val="p"/>
                      </m:rP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m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</m:sub>
                    </m:sSub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1000 </m:t>
                    </m:r>
                    <m:r>
                      <m:rPr>
                        <m:sty m:val="p"/>
                      </m:rPr>
                      <a:rPr lang="vi-VN" sz="1400" i="1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k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m.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sâu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𝐻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vi-VN" sz="1400" i="1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10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0 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m.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Ban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đầu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Nhiễu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loạn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Gaussian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tại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=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500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Symbol" panose="05050102010706020507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=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500</m:t>
                        </m:r>
                      </m:e>
                    </m:d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,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với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</a:p>
              <a:p>
                <a:pPr marL="0" marR="0"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−500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−500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100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Vận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ban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đầu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𝑢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𝑣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0</m:t>
                    </m:r>
                  </m:oMath>
                </a14:m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Điều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kiện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biên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Không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có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dòng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chảy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biên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342900" marR="0" lvl="0" indent="-342900">
                  <a:spcBef>
                    <a:spcPts val="180"/>
                  </a:spcBef>
                  <a:spcAft>
                    <a:spcPts val="180"/>
                  </a:spcAft>
                  <a:buFont typeface="Symbol" panose="05050102010706020507" pitchFamily="18" charset="2"/>
                  <a:buChar char=""/>
                </a:pP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Các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hiệu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ứng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như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Coriolis, ma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sát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đáy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,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và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gió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sẽ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được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bỏ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qua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bài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toán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này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A79B8E-C382-8D55-964C-A33FB5C3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7" y="2827505"/>
                <a:ext cx="8689706" cy="3711337"/>
              </a:xfrm>
              <a:prstGeom prst="rect">
                <a:avLst/>
              </a:prstGeom>
              <a:blipFill>
                <a:blip r:embed="rId3"/>
                <a:stretch>
                  <a:fillRect l="-211" t="-328"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16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271B3-4BD2-5B5B-A4F8-F20A2766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25604-1A05-4281-8849-603BA743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B8D3760-28B0-40C9-0A4B-49CB015FE9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68276" y="1414531"/>
            <a:ext cx="6007448" cy="46685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57DA8-98FD-991A-832E-5BE2045C6BBC}"/>
              </a:ext>
            </a:extLst>
          </p:cNvPr>
          <p:cNvSpPr txBox="1"/>
          <p:nvPr/>
        </p:nvSpPr>
        <p:spPr>
          <a:xfrm>
            <a:off x="162128" y="925436"/>
            <a:ext cx="508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5. Chương trình mô phỏng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293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21873" y="2776714"/>
            <a:ext cx="8279414" cy="930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5600" dirty="0"/>
              <a:t>Shallow water equation</a:t>
            </a:r>
            <a:endParaRPr lang="en-US" sz="56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7BB98-858C-39F0-0B0F-0364759BFAF1}"/>
              </a:ext>
            </a:extLst>
          </p:cNvPr>
          <p:cNvSpPr txBox="1"/>
          <p:nvPr/>
        </p:nvSpPr>
        <p:spPr>
          <a:xfrm>
            <a:off x="321873" y="3965812"/>
            <a:ext cx="6629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Phương trình nước nông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D4CC3-AB7B-BC74-D3BD-14A4B90020F4}"/>
              </a:ext>
            </a:extLst>
          </p:cNvPr>
          <p:cNvSpPr txBox="1"/>
          <p:nvPr/>
        </p:nvSpPr>
        <p:spPr>
          <a:xfrm>
            <a:off x="321873" y="1810399"/>
            <a:ext cx="5099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/>
              <a:t>Bài tập lớn giữa kì: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44CFE-BE6E-3749-F595-071D68CD21A6}"/>
              </a:ext>
            </a:extLst>
          </p:cNvPr>
          <p:cNvSpPr txBox="1"/>
          <p:nvPr/>
        </p:nvSpPr>
        <p:spPr>
          <a:xfrm>
            <a:off x="321873" y="5349064"/>
            <a:ext cx="62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Môn: Tính toán khoa học</a:t>
            </a:r>
          </a:p>
          <a:p>
            <a:r>
              <a:rPr lang="vi-VN" dirty="0"/>
              <a:t>Giáo viên hướng dẫn: Vũ Văn Thiệu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58BD9-60E2-E01A-B9D7-D2735881AD24}"/>
              </a:ext>
            </a:extLst>
          </p:cNvPr>
          <p:cNvSpPr txBox="1"/>
          <p:nvPr/>
        </p:nvSpPr>
        <p:spPr>
          <a:xfrm>
            <a:off x="321873" y="5025128"/>
            <a:ext cx="369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Nhóm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D4D3C-50FD-3C21-6116-FAD7A6D2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6990-5B9B-FE38-9852-D52204FE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19A87C-1F18-E6A5-4A63-A1605D2C4B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80973" y="841375"/>
            <a:ext cx="5582053" cy="5303838"/>
          </a:xfrm>
        </p:spPr>
      </p:pic>
    </p:spTree>
    <p:extLst>
      <p:ext uri="{BB962C8B-B14F-4D97-AF65-F5344CB8AC3E}">
        <p14:creationId xmlns:p14="http://schemas.microsoft.com/office/powerpoint/2010/main" val="1056902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EDF8-2151-B21B-3D1F-D551948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00A86E-5B51-C019-F6C2-3271B350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96DC1A-DB37-2C57-57DD-6968DEC57D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37789" y="899320"/>
            <a:ext cx="5468421" cy="5303838"/>
          </a:xfrm>
        </p:spPr>
      </p:pic>
    </p:spTree>
    <p:extLst>
      <p:ext uri="{BB962C8B-B14F-4D97-AF65-F5344CB8AC3E}">
        <p14:creationId xmlns:p14="http://schemas.microsoft.com/office/powerpoint/2010/main" val="159228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6E83B-9BFC-C2A0-333F-968B708A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3107F-1CA0-C19A-B031-99001056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pic>
        <p:nvPicPr>
          <p:cNvPr id="5" name="469985863_8815398885203121_6279129372301155489_n">
            <a:hlinkClick r:id="" action="ppaction://media"/>
            <a:extLst>
              <a:ext uri="{FF2B5EF4-FFF2-40B4-BE49-F238E27FC236}">
                <a16:creationId xmlns:a16="http://schemas.microsoft.com/office/drawing/2014/main" id="{70E66934-3378-00C7-3EE6-32CC4804A442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222" y="945137"/>
            <a:ext cx="7072312" cy="53038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C3517-5F60-C58D-D54F-93C0FB785B92}"/>
              </a:ext>
            </a:extLst>
          </p:cNvPr>
          <p:cNvSpPr txBox="1"/>
          <p:nvPr/>
        </p:nvSpPr>
        <p:spPr>
          <a:xfrm>
            <a:off x="285345" y="836579"/>
            <a:ext cx="381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* hình ảnh sóng 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8738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11D35-89F0-6E60-BC07-473284C7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86DC1-3788-DE91-3DFD-2CF32B1A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pic>
        <p:nvPicPr>
          <p:cNvPr id="5" name="470161367_8303824019722092_1395922724637184742_n">
            <a:hlinkClick r:id="" action="ppaction://media"/>
            <a:extLst>
              <a:ext uri="{FF2B5EF4-FFF2-40B4-BE49-F238E27FC236}">
                <a16:creationId xmlns:a16="http://schemas.microsoft.com/office/drawing/2014/main" id="{B3E556C6-66A0-8730-3A14-2671CDCDEE2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5" y="841375"/>
            <a:ext cx="5303838" cy="5303838"/>
          </a:xfrm>
        </p:spPr>
      </p:pic>
    </p:spTree>
    <p:extLst>
      <p:ext uri="{BB962C8B-B14F-4D97-AF65-F5344CB8AC3E}">
        <p14:creationId xmlns:p14="http://schemas.microsoft.com/office/powerpoint/2010/main" val="29044883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vi-VN" sz="2400" b="1" i="1" dirty="0">
                <a:solidFill>
                  <a:srgbClr val="163E64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vi-VN" sz="2400" b="1" i="1" dirty="0">
                <a:solidFill>
                  <a:srgbClr val="163E6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2400" b="1" i="1" dirty="0" err="1">
                <a:solidFill>
                  <a:srgbClr val="163E6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b="1" i="1" dirty="0">
                <a:solidFill>
                  <a:srgbClr val="163E6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i="1" dirty="0">
                <a:solidFill>
                  <a:srgbClr val="163E64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 thực tiễn</a:t>
            </a:r>
            <a:endParaRPr lang="en-US" sz="24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vi-VN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Dự báo sóng và dòng chảy trong đại dương</a:t>
            </a:r>
            <a:endParaRPr lang="en-US" sz="24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vi-VN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Mô phỏng nước lũ trong sông và đồng bằng</a:t>
            </a:r>
            <a:endParaRPr lang="en-US" sz="24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vi-VN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Quản lý và thiết kế công trình thủy lợi</a:t>
            </a:r>
            <a:endParaRPr lang="en-US" sz="24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Nghiên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cứu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thủy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triều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và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hiện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tượng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sóng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thần</a:t>
            </a:r>
            <a:endParaRPr lang="en-US" sz="24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Ứng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dụng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trong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mô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phỏng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giao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thông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đường</a:t>
            </a:r>
            <a:r>
              <a:rPr lang="en-US" sz="2400" b="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thủy</a:t>
            </a:r>
            <a:endParaRPr lang="en-US" sz="24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9905A-0014-1A46-FDDC-1D095831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26B4D-D180-0072-AB70-340DFF2C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D36A4-C50A-F089-8510-3A8F2B210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800" dirty="0">
                <a:latin typeface="Times   New Roman"/>
              </a:rPr>
              <a:t>Tài liệu tham khảo:</a:t>
            </a:r>
          </a:p>
          <a:p>
            <a:r>
              <a:rPr lang="vi-VN" sz="2800" dirty="0">
                <a:latin typeface="Times   New Roman"/>
              </a:rPr>
              <a:t>- </a:t>
            </a:r>
            <a:r>
              <a:rPr lang="en-US" sz="2800" dirty="0">
                <a:latin typeface="Times   New Roman"/>
              </a:rPr>
              <a:t>Lecture 8: The Shallow-Water Equations Lecturer: Harvey </a:t>
            </a:r>
            <a:r>
              <a:rPr lang="en-US" sz="2800" dirty="0" err="1">
                <a:latin typeface="Times   New Roman"/>
              </a:rPr>
              <a:t>Segur</a:t>
            </a:r>
            <a:r>
              <a:rPr lang="en-US" sz="2800" dirty="0">
                <a:latin typeface="Times   New Roman"/>
              </a:rPr>
              <a:t>. Write-up: Hiroki Yamamoto</a:t>
            </a:r>
            <a:endParaRPr lang="vi-VN" sz="2800" dirty="0">
              <a:latin typeface="Times   New Roman"/>
            </a:endParaRPr>
          </a:p>
          <a:p>
            <a:r>
              <a:rPr lang="vi-VN" sz="2800" dirty="0">
                <a:latin typeface="Times   New Roman"/>
              </a:rPr>
              <a:t>- </a:t>
            </a:r>
            <a:r>
              <a:rPr lang="en-US" sz="2800" dirty="0">
                <a:latin typeface="Times   New Roman"/>
              </a:rPr>
              <a:t>The Shallow Water Equations - Geophysical Fluid Dynamics </a:t>
            </a:r>
            <a:r>
              <a:rPr lang="vi-VN" sz="2800" dirty="0">
                <a:latin typeface="Times   New Roman"/>
              </a:rPr>
              <a:t>Laboratory</a:t>
            </a:r>
            <a:endParaRPr lang="en-US" sz="2800" dirty="0">
              <a:latin typeface="Times  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1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21A35-B527-D825-54E9-71514D2B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EB9FF-CF05-218E-B40F-63669764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Nhóm 17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3B1D4-6747-4320-2305-8C405C72C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sz="3200" dirty="0">
                <a:latin typeface="Times   New Roman"/>
              </a:rPr>
              <a:t>Lê Minh Dũng                        20235686</a:t>
            </a:r>
          </a:p>
          <a:p>
            <a:r>
              <a:rPr lang="vi-VN" sz="3200" dirty="0">
                <a:latin typeface="Times   New Roman"/>
              </a:rPr>
              <a:t>Nguyễn Hữu Nhân                 20235798 </a:t>
            </a:r>
          </a:p>
          <a:p>
            <a:r>
              <a:rPr lang="vi-VN" sz="3200" dirty="0">
                <a:latin typeface="Times   New Roman"/>
              </a:rPr>
              <a:t>Đinh Hữu Nhật Minh             20235778</a:t>
            </a:r>
          </a:p>
          <a:p>
            <a:r>
              <a:rPr lang="vi-VN" sz="3200" dirty="0">
                <a:latin typeface="Times   New Roman"/>
              </a:rPr>
              <a:t>Hoàng Kim Vĩnh                    20235876</a:t>
            </a:r>
          </a:p>
          <a:p>
            <a:endParaRPr lang="vi-VN" sz="3200" dirty="0">
              <a:latin typeface="Times   New Roman"/>
            </a:endParaRPr>
          </a:p>
          <a:p>
            <a:endParaRPr lang="vi-VN" sz="2800" dirty="0">
              <a:latin typeface="Times  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4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AAF2B-2E01-F80C-309F-F2747E4B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94B9C-B4FC-19E3-8556-09BE90DB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Mục lục: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BE465-073E-BE36-189E-1FF54040F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1. Đặt vấn đề và mô tả bài toán</a:t>
            </a:r>
          </a:p>
          <a:p>
            <a:pPr marL="0" indent="0">
              <a:buNone/>
            </a:pPr>
            <a:r>
              <a:rPr lang="vi-VN" dirty="0"/>
              <a:t>2. Mô hình toán học</a:t>
            </a:r>
          </a:p>
          <a:p>
            <a:pPr marL="0" indent="0">
              <a:buNone/>
            </a:pPr>
            <a:r>
              <a:rPr lang="vi-VN" dirty="0"/>
              <a:t>3. Phương pháp số</a:t>
            </a:r>
          </a:p>
          <a:p>
            <a:pPr marL="0" indent="0">
              <a:buNone/>
            </a:pPr>
            <a:r>
              <a:rPr lang="vi-VN" dirty="0"/>
              <a:t>4. Giải thuật</a:t>
            </a:r>
          </a:p>
          <a:p>
            <a:pPr marL="0" indent="0">
              <a:buNone/>
            </a:pPr>
            <a:r>
              <a:rPr lang="vi-VN" dirty="0"/>
              <a:t>5. Chương trình mô phỏng</a:t>
            </a:r>
          </a:p>
          <a:p>
            <a:pPr marL="0" indent="0">
              <a:buNone/>
            </a:pPr>
            <a:r>
              <a:rPr lang="vi-VN" dirty="0"/>
              <a:t>6. Ứng 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0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751BF-D2A3-5378-534B-6E81F6B7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CF122-1A76-1CED-F74E-CB2F7466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Sóng thần trong thực tế</a:t>
            </a:r>
            <a:br>
              <a:rPr lang="vi-VN" dirty="0"/>
            </a:br>
            <a:endParaRPr lang="en-US" dirty="0"/>
          </a:p>
        </p:txBody>
      </p:sp>
      <p:pic>
        <p:nvPicPr>
          <p:cNvPr id="7" name="Content Placeholder 6" descr="A water fall with cars and boat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BD28DE2-8ACE-7FCE-AB00-4D35A61078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97" y="1001211"/>
            <a:ext cx="3641732" cy="2381724"/>
          </a:xfrm>
        </p:spPr>
      </p:pic>
      <p:pic>
        <p:nvPicPr>
          <p:cNvPr id="9" name="Picture 8" descr="A large storm over a beach&#10;&#10;Description automatically generated with medium confidence">
            <a:extLst>
              <a:ext uri="{FF2B5EF4-FFF2-40B4-BE49-F238E27FC236}">
                <a16:creationId xmlns:a16="http://schemas.microsoft.com/office/drawing/2014/main" id="{2DD425DF-C5FF-8D74-B727-4153B358F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1" y="995490"/>
            <a:ext cx="3749087" cy="2393167"/>
          </a:xfrm>
          <a:prstGeom prst="rect">
            <a:avLst/>
          </a:prstGeom>
        </p:spPr>
      </p:pic>
      <p:pic>
        <p:nvPicPr>
          <p:cNvPr id="11" name="Picture 10" descr="A destroyed area with houses and debris&#10;&#10;Description automatically generated with medium confidence">
            <a:extLst>
              <a:ext uri="{FF2B5EF4-FFF2-40B4-BE49-F238E27FC236}">
                <a16:creationId xmlns:a16="http://schemas.microsoft.com/office/drawing/2014/main" id="{89C8342D-E468-FE30-BFD4-1F3177C4F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1" y="3610861"/>
            <a:ext cx="3749087" cy="2251649"/>
          </a:xfrm>
          <a:prstGeom prst="rect">
            <a:avLst/>
          </a:prstGeom>
        </p:spPr>
      </p:pic>
      <p:pic>
        <p:nvPicPr>
          <p:cNvPr id="14" name="Picture 13" descr="A dirty area with buildings and debris&#10;&#10;Description automatically generated with medium confidence">
            <a:extLst>
              <a:ext uri="{FF2B5EF4-FFF2-40B4-BE49-F238E27FC236}">
                <a16:creationId xmlns:a16="http://schemas.microsoft.com/office/drawing/2014/main" id="{F3EED97B-D7B1-617D-A9E6-850E847D7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97" y="3610861"/>
            <a:ext cx="3749086" cy="21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457200" indent="-457200">
                  <a:spcBef>
                    <a:spcPts val="900"/>
                  </a:spcBef>
                  <a:spcAft>
                    <a:spcPts val="900"/>
                  </a:spcAft>
                  <a:buAutoNum type="arabicPeriod"/>
                </a:pPr>
                <a:r>
                  <a:rPr lang="vi-VN" sz="2400" b="1" i="1" dirty="0">
                    <a:solidFill>
                      <a:srgbClr val="0F4761"/>
                    </a:solidFill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Đặt vấn đề và mô tả bài toán</a:t>
                </a:r>
                <a:endParaRPr lang="vi-VN" sz="24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Xét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lớp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mỏng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trên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.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Giả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sử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ban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lớp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dạng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nhưng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nhiễu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loạn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vị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trí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gây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lan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dọc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theo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vi-VN" sz="24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Yêu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cầu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Mô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phỏng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sự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lan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truyền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của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trên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mặt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phẳng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không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24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gian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2D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25" t="-1609" r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Mô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hình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toán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học</a:t>
                </a:r>
                <a:endParaRPr lang="vi-VN" sz="18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 2.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1.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Giả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thiết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và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ký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hiệu</a:t>
                </a:r>
                <a:endParaRPr lang="en-US" sz="1800" b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b="1" dirty="0"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Miền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tính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toán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Xét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một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miền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2D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với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đáy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cố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định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mặt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tự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do.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  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𝜂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cao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mặt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so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với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mực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trung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bình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  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𝐻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sâu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trung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bình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không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đổi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trong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không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gian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a typeface="Aptos" panose="020B0004020202020204" pitchFamily="34" charset="0"/>
                    <a:cs typeface="Symbol" panose="05050102010706020507" pitchFamily="18" charset="2"/>
                  </a:rPr>
                  <a:t>  -</a:t>
                </a:r>
                <a14:m>
                  <m:oMath xmlns:m="http://schemas.openxmlformats.org/officeDocument/2006/math">
                    <m:r>
                      <a:rPr lang="vi-VN" sz="1800" i="1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 </m:t>
                    </m:r>
                    <m:r>
                      <a:rPr lang="vi-VN" sz="1800" b="0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Thành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phần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theo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phương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𝑥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  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𝑣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𝑦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Thành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phần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vận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theo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phương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𝑦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  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𝑔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Gia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trọng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cộng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vi-VN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1600" b="1" dirty="0" err="1">
                    <a:latin typeface="Times    New Roman"/>
                  </a:rPr>
                  <a:t>Sóng</a:t>
                </a:r>
                <a:r>
                  <a:rPr lang="en-US" sz="1600" b="1" dirty="0">
                    <a:latin typeface="Times    New Roman"/>
                  </a:rPr>
                  <a:t> </a:t>
                </a:r>
                <a:r>
                  <a:rPr lang="en-US" sz="1600" b="1" dirty="0" err="1">
                    <a:latin typeface="Times    New Roman"/>
                  </a:rPr>
                  <a:t>dài</a:t>
                </a:r>
                <a:r>
                  <a:rPr lang="en-US" sz="1600" dirty="0">
                    <a:latin typeface="Times    New Roman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vi-VN" sz="1600" dirty="0">
                    <a:latin typeface="Times    New Roman"/>
                  </a:rPr>
                  <a:t>- </a:t>
                </a:r>
                <a:r>
                  <a:rPr lang="en-US" sz="1600" dirty="0" err="1">
                    <a:latin typeface="Times    New Roman"/>
                  </a:rPr>
                  <a:t>Chiều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dài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sóng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lớn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hơn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nhiều</a:t>
                </a:r>
                <a:r>
                  <a:rPr lang="en-US" sz="1600" dirty="0">
                    <a:latin typeface="Times    New Roman"/>
                  </a:rPr>
                  <a:t> so </a:t>
                </a:r>
                <a:r>
                  <a:rPr lang="en-US" sz="1600" dirty="0" err="1">
                    <a:latin typeface="Times    New Roman"/>
                  </a:rPr>
                  <a:t>với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độ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sâu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trung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vi-VN" sz="1600" dirty="0">
                    <a:latin typeface="Times    New Roman"/>
                  </a:rPr>
                  <a:t>bình.</a:t>
                </a:r>
              </a:p>
              <a:p>
                <a:pPr marL="457200" lvl="1" indent="0">
                  <a:buNone/>
                </a:pPr>
                <a:r>
                  <a:rPr lang="vi-VN" sz="1600" dirty="0">
                    <a:latin typeface="Times    New Roman"/>
                  </a:rPr>
                  <a:t>- </a:t>
                </a:r>
                <a:r>
                  <a:rPr lang="en-US" sz="1600" dirty="0">
                    <a:latin typeface="Times    New Roman"/>
                  </a:rPr>
                  <a:t>Gia </a:t>
                </a:r>
                <a:r>
                  <a:rPr lang="en-US" sz="1600" dirty="0" err="1">
                    <a:latin typeface="Times    New Roman"/>
                  </a:rPr>
                  <a:t>tốc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theo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phương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thẳng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đứng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nhỏ</a:t>
                </a:r>
                <a:r>
                  <a:rPr lang="en-US" sz="1600" dirty="0">
                    <a:latin typeface="Times    New Roman"/>
                  </a:rPr>
                  <a:t>, </a:t>
                </a:r>
                <a:r>
                  <a:rPr lang="en-US" sz="1600" dirty="0" err="1">
                    <a:latin typeface="Times    New Roman"/>
                  </a:rPr>
                  <a:t>cho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phép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bỏ</a:t>
                </a:r>
                <a:r>
                  <a:rPr lang="en-US" sz="1600" dirty="0">
                    <a:latin typeface="Times    New Roman"/>
                  </a:rPr>
                  <a:t> qua </a:t>
                </a:r>
                <a:r>
                  <a:rPr lang="en-US" sz="1600" dirty="0" err="1">
                    <a:latin typeface="Times    New Roman"/>
                  </a:rPr>
                  <a:t>thành</a:t>
                </a:r>
                <a:r>
                  <a:rPr lang="en-US" sz="1600" dirty="0">
                    <a:latin typeface="Times    New Roman"/>
                  </a:rPr>
                  <a:t> </a:t>
                </a:r>
                <a:r>
                  <a:rPr lang="en-US" sz="1600" dirty="0" err="1">
                    <a:latin typeface="Times    New Roman"/>
                  </a:rPr>
                  <a:t>phần</a:t>
                </a:r>
                <a:r>
                  <a:rPr lang="en-US" sz="1600" dirty="0">
                    <a:latin typeface="Times    New Roman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33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2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2.2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bảo</a:t>
                </a: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toán khối lượng (Phương trình liên tục)</a:t>
                </a:r>
                <a:endParaRPr lang="en-US" sz="1800" b="1" dirty="0">
                  <a:solidFill>
                    <a:srgbClr val="0F4761"/>
                  </a:solidFill>
                  <a:effectLst/>
                  <a:latin typeface="+mj-lt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vi-VN" sz="1800" dirty="0"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       </a:t>
                </a:r>
                <a:r>
                  <a:rPr lang="vi-VN" sz="1800" dirty="0">
                    <a:effectLst/>
                    <a:latin typeface="+mj-lt"/>
                    <a:ea typeface="Aptos" panose="020B0004020202020204" pitchFamily="34" charset="0"/>
                    <a:cs typeface="Times New Roman" panose="02020603050405020304" pitchFamily="18" charset="0"/>
                  </a:rPr>
                  <a:t>Khối lượng nước trong một thể tích cố định được bảo toàn, và lượng dòng chảy vào/ra phải bằng sự thay đổi độ cao mặt nước.</a:t>
                </a:r>
                <a:endParaRPr lang="en-US" sz="1800" dirty="0"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Biểu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thức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tổng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+mj-lt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quát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+mj-lt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vào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/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ra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miền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Trong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-</a:t>
                </a:r>
                <a:r>
                  <a:rPr lang="vi-VN" sz="1800" b="1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𝐮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𝑢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Vận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dòng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chảy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∇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⋅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h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Symbol" panose="05050102010706020507" pitchFamily="18" charset="2"/>
                          </a:rPr>
                          <m:t>𝐮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Độ thay đổi của lưu lượng dòng nước trong không gian.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vi-VN" sz="180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vi-VN" sz="1800" i="1" smtClean="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</m:den>
                    </m:f>
                  </m:oMath>
                </a14:m>
                <a:r>
                  <a:rPr lang="vi-VN" sz="1800" dirty="0">
                    <a:effectLst/>
                    <a:latin typeface="Times  New Roman"/>
                    <a:ea typeface="Aptos" panose="020B0004020202020204" pitchFamily="34" charset="0"/>
                    <a:cs typeface="Symbol" panose="05050102010706020507" pitchFamily="18" charset="2"/>
                  </a:rPr>
                  <a:t>: Độ thay đổi của độ sâu nước theo thời gian.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Triển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khai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chi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 New Roman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tiết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Times  New Roman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Triển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khai</a:t>
                </a:r>
                <a:r>
                  <a:rPr lang="en-US" sz="1800" dirty="0">
                    <a:effectLst/>
                    <a:latin typeface="Times  New Roman"/>
                    <a:ea typeface="Aptos" panose="020B0004020202020204" pitchFamily="34" charset="0"/>
                    <a:cs typeface="Times New Roman" panose="02020603050405020304" pitchFamily="18" charset="0"/>
                  </a:rPr>
                  <a:t> gradient: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h𝑢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h𝑣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effectLst/>
                  <a:latin typeface="Times  New Roman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33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+mj-lt"/>
              </a:rPr>
              <a:t>Bài toán sóng lan truyền trên mặt đáy phẳng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800"/>
                  </a:spcBef>
                  <a:spcAft>
                    <a:spcPts val="400"/>
                  </a:spcAft>
                  <a:buNone/>
                </a:pPr>
                <a:r>
                  <a:rPr lang="vi-VN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2. 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3.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Phương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trình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bảo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toàn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động</a:t>
                </a:r>
                <a:r>
                  <a:rPr lang="en-US" sz="1800" b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lượng</a:t>
                </a:r>
                <a:endParaRPr lang="en-US" sz="1800" b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chịu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ảnh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hưởng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bởi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2.3.1. </a:t>
                </a:r>
                <a:r>
                  <a:rPr lang="en-US" sz="18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(do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nước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chênh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do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trọng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cột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chất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lỏng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tác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lên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bên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dưới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bề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chất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lỏng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khi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lỏng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đang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ở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trạng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thái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indent="0">
                  <a:spcBef>
                    <a:spcPts val="400"/>
                  </a:spcBef>
                  <a:spcAft>
                    <a:spcPts val="200"/>
                  </a:spcAft>
                  <a:buNone/>
                </a:pP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Công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thức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áp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suất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thủy</a:t>
                </a:r>
                <a:r>
                  <a:rPr lang="en-US" sz="1800" b="1" i="1" dirty="0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0F4761"/>
                    </a:solidFill>
                    <a:effectLst/>
                    <a:latin typeface="Times New Roman" panose="02020603050405020304" pitchFamily="18" charset="0"/>
                    <a:ea typeface="Yu Gothic Light" panose="020B0300000000000000" pitchFamily="34" charset="-128"/>
                    <a:cs typeface="Times New Roman" panose="02020603050405020304" pitchFamily="18" charset="0"/>
                  </a:rPr>
                  <a:t>tĩnh</a:t>
                </a:r>
                <a:endParaRPr lang="en-US" sz="1800" b="1" i="1" dirty="0">
                  <a:solidFill>
                    <a:srgbClr val="0F4761"/>
                  </a:solidFill>
                  <a:effectLst/>
                  <a:latin typeface="Times New Roman" panose="02020603050405020304" pitchFamily="18" charset="0"/>
                  <a:ea typeface="Yu Gothic Light" panose="020B0300000000000000" pitchFamily="34" charset="-128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suất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thủy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tĩnh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sâu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𝑔h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𝑝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Áp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suất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tại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điểm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xét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(Pa).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𝜌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Mật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độ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lỏng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(kg/m³).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𝑔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Gia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tốc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trọng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trường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(m/s²).</a:t>
                </a:r>
              </a:p>
              <a:p>
                <a:pPr marL="0" marR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vi-VN" sz="1800" dirty="0">
                    <a:effectLst/>
                    <a:ea typeface="Aptos" panose="020B0004020202020204" pitchFamily="34" charset="0"/>
                    <a:cs typeface="Symbol" panose="05050102010706020507" pitchFamily="18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Symbol" panose="05050102010706020507" pitchFamily="18" charset="2"/>
                      </a:rPr>
                      <m:t>h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: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Chiều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cao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cột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chất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lỏng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phía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trên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điểm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xét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  <a:cs typeface="Symbol" panose="05050102010706020507" pitchFamily="18" charset="2"/>
                  </a:rPr>
                  <a:t> (m).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33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1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2210</Words>
  <Application>Microsoft Office PowerPoint</Application>
  <PresentationFormat>On-screen Show (4:3)</PresentationFormat>
  <Paragraphs>226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Times    New Roman</vt:lpstr>
      <vt:lpstr>Times   New Roman</vt:lpstr>
      <vt:lpstr>Times  New Roman</vt:lpstr>
      <vt:lpstr>Aptos</vt:lpstr>
      <vt:lpstr>Arial</vt:lpstr>
      <vt:lpstr>Calibri</vt:lpstr>
      <vt:lpstr>Calibri Light</vt:lpstr>
      <vt:lpstr>Cambria Math</vt:lpstr>
      <vt:lpstr>Courier New</vt:lpstr>
      <vt:lpstr>Lato</vt:lpstr>
      <vt:lpstr>Symbol</vt:lpstr>
      <vt:lpstr>Times New Roman</vt:lpstr>
      <vt:lpstr>Office Theme</vt:lpstr>
      <vt:lpstr>PowerPoint Presentation</vt:lpstr>
      <vt:lpstr>PowerPoint Presentation</vt:lpstr>
      <vt:lpstr>Nhóm 17</vt:lpstr>
      <vt:lpstr>Mục lục:</vt:lpstr>
      <vt:lpstr>Sóng thần trong thực tế 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Bài toán sóng lan truyền trên mặt đáy phẳng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Dinh Huu Nhat Minh 20235778</cp:lastModifiedBy>
  <cp:revision>14</cp:revision>
  <dcterms:created xsi:type="dcterms:W3CDTF">2021-05-28T04:32:29Z</dcterms:created>
  <dcterms:modified xsi:type="dcterms:W3CDTF">2024-12-22T16:34:41Z</dcterms:modified>
</cp:coreProperties>
</file>